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81800" cy="9296400"/>
  <p:embeddedFontLst>
    <p:embeddedFont>
      <p:font typeface="Garamon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aramo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aramond-italic.fntdata"/><Relationship Id="rId30" Type="http://schemas.openxmlformats.org/officeDocument/2006/relationships/font" Target="fonts/Garamon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Garamon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829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97312" y="0"/>
            <a:ext cx="29829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29829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97312" y="8829675"/>
            <a:ext cx="29829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938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20712" y="4419600"/>
            <a:ext cx="55054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b="0" i="0" lang="en-US" sz="1800" u="none" cap="none" strike="noStrike">
                <a:latin typeface="Garamond"/>
                <a:ea typeface="Garamond"/>
                <a:cs typeface="Garamond"/>
                <a:sym typeface="Garamond"/>
              </a:rPr>
              <a:t>Now to the topic I was asked to cover. My experience with BibFrame Editor [PAUSE]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b="0" i="0" lang="en-US" sz="1800" u="none" cap="none" strike="noStrike">
                <a:latin typeface="Garamond"/>
                <a:ea typeface="Garamond"/>
                <a:cs typeface="Garamond"/>
                <a:sym typeface="Garamond"/>
              </a:rPr>
              <a:t>Forty-four  Library of Congress catalogers participated in the BIBFRAME Pilot, Phase One, describing resources in BIBFRAME for monographs, [PAUSE] notated music, [PAUSE] serials, [PAUSE] maps, [PAUSE]  atlases, [PAUSE] sound recordings, [PAUSE] and audio visual materials [PAUSE]  using Resource Description &amp; Access (RDA)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b="0" i="0" lang="en-US" sz="1800" u="none" cap="none" strike="noStrike"/>
              <a:t> </a:t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3670300" y="8753475"/>
            <a:ext cx="29829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8975" y="4416425"/>
            <a:ext cx="55054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176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 cap="none" strike="noStrik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Garamond"/>
              <a:buNone/>
            </a:pPr>
            <a:r>
              <a:rPr b="1" i="0" lang="en-US" sz="2800" u="none" cap="none" strike="noStrik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מרץ 2018 22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r>
              <a:t/>
            </a:r>
            <a:endParaRPr b="1" i="0" sz="900" u="none" cap="none" strike="noStrik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Garamond"/>
              <a:buNone/>
            </a:pPr>
            <a:r>
              <a:rPr b="1" i="0" lang="en-US" sz="4800" u="none" cap="none" strike="noStrik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זה ממש לא עברית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這不是真正的希伯來文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这不是真正的希伯来文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r>
              <a:t/>
            </a:r>
            <a:endParaRPr b="1" i="0" sz="900" u="none" cap="none" strike="noStrik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それは本当にヘブライではない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r>
              <a:t/>
            </a:r>
            <a:endParaRPr b="1" i="0" sz="900" u="none" cap="none" strike="noStrik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정말로 히브리어가 아닙니다.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 cap="none" strike="noStrik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 cap="none" strike="noStrik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5676900"/>
            <a:ext cx="21621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experience in using the BIBFRAME Editor (5)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6462" y="1828800"/>
            <a:ext cx="5232400" cy="42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925" y="1501775"/>
            <a:ext cx="6502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298575" y="5486400"/>
            <a:ext cx="2438400" cy="914400"/>
          </a:xfrm>
          <a:prstGeom prst="rect">
            <a:avLst/>
          </a:prstGeom>
          <a:solidFill>
            <a:srgbClr val="0069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3736975" y="5486400"/>
            <a:ext cx="4070350" cy="914400"/>
          </a:xfrm>
          <a:prstGeom prst="rect">
            <a:avLst/>
          </a:prstGeom>
          <a:solidFill>
            <a:srgbClr val="DDDDDD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128587" y="152400"/>
            <a:ext cx="8855075" cy="12557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7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9575" y="5764212"/>
            <a:ext cx="1676400" cy="3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BIBFRAME Pilot 2.0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begins officially on June 1, 2017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training and implementation done in two phases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------------------------------------------------------------------------</a:t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The new profiles of the BIBFRAME 2.0 Editor: 		Agents and Authorities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Other new features of BIBFRAME 2.0 profiles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Format specific sessions 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current pilot participants: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•	Monograph/Serial combined sessions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•	Music/Cartographic combined sessions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•	Prints and Photographs/AV/Sound Recording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Training sessions was in classrooms for Capitol Hill staff members and via webinar for Culpepper staff members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457200" y="274637"/>
            <a:ext cx="8229600" cy="6507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BIBFRAME 2.0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Features</a:t>
            </a:r>
            <a:endParaRPr b="1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In addition to the use of BIBFRAME 2.0 vocabulary, the 2.0 version will have revised profiles ; catalogers will be able to save and retrieve data, and authority control will be more robust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BIBFRAME 2.0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Decisions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Database will not be the database of record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Records will not be converted to MARC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Training materials will be mounted on the web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b="0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HOW IS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            PHASE 2 </a:t>
            </a:r>
            <a:endParaRPr b="1" i="0" sz="28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DIFFERENT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            FROM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                     PHASE 1 ?</a:t>
            </a:r>
            <a:endParaRPr b="1" i="0" sz="28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WORKFLOW MANAGEMENT</a:t>
            </a:r>
            <a:endParaRPr b="1" i="0" sz="2800" u="none">
              <a:solidFill>
                <a:srgbClr val="7878D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8062" y="1066800"/>
            <a:ext cx="3970337" cy="486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AREAS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OF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FUTURE DEVELOPMENT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BIBFRAME EDITOR</a:t>
            </a:r>
            <a:endParaRPr b="1" i="0" sz="28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Searching with diacritics – 1 -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טייטלבוים, ארי' </a:t>
            </a:r>
            <a:r>
              <a:rPr b="1" i="0" lang="en-US" sz="1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לייב 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	 </a:t>
            </a:r>
            <a:r>
              <a:rPr b="0" i="0" lang="en-US" sz="20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Ṭaiṭelboim, Ary. Leyb</a:t>
            </a:r>
            <a:endParaRPr b="0" i="0" sz="20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Garamond"/>
              <a:buNone/>
            </a:pP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First search =</a:t>
            </a:r>
            <a:r>
              <a:rPr b="0" i="0" lang="en-US" sz="16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Ṭaiṭelboim, Ary. Leyb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		(</a:t>
            </a:r>
            <a:r>
              <a:rPr b="1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with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 diacritics)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Garamond"/>
              <a:buNone/>
            </a:pP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	First result  	LCNAF No suggestion found for </a:t>
            </a:r>
            <a:r>
              <a:rPr b="0" i="0" lang="en-US" sz="16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Ṭaiṭelboim, Ary. Leyb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Garamond"/>
              <a:buNone/>
            </a:pP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Second search = </a:t>
            </a:r>
            <a:r>
              <a:rPr b="0" i="0" lang="en-US" sz="16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Taitelboim, Ary. Leyb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		(</a:t>
            </a:r>
            <a:r>
              <a:rPr b="1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without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 diacritics)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Garamond"/>
              <a:buNone/>
            </a:pP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	Second  result 	LCNAF </a:t>
            </a:r>
            <a:r>
              <a:rPr b="0" i="0" lang="en-US" sz="16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Ṭaiṭelboim, Ary. Leyb</a:t>
            </a:r>
            <a:r>
              <a:rPr b="0" i="0" lang="en-US" sz="2800" u="none">
                <a:solidFill>
                  <a:srgbClr val="7878DE"/>
                </a:solidFill>
                <a:latin typeface="Garamond"/>
                <a:ea typeface="Garamond"/>
                <a:cs typeface="Garamond"/>
                <a:sym typeface="Garamond"/>
              </a:rPr>
              <a:t>               </a:t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1633537"/>
            <a:ext cx="5191125" cy="126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Searching with diacritics – 2 -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מנצור, עזריאל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	 </a:t>
            </a:r>
            <a:r>
              <a:rPr b="0" i="0" lang="en-US" sz="20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Mantsur, ʻAzriʼel</a:t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Garamond"/>
              <a:buNone/>
            </a:pP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First search =	</a:t>
            </a:r>
            <a:r>
              <a:rPr b="0" i="0" lang="en-US" sz="16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Mantsur, ʻAzriʼel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		(</a:t>
            </a:r>
            <a:r>
              <a:rPr b="1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with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 diacritics)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Garamond"/>
              <a:buNone/>
            </a:pP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	First result  	LCNAF Mantsur, </a:t>
            </a:r>
            <a:r>
              <a:rPr b="1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ʻ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Azri</a:t>
            </a:r>
            <a:r>
              <a:rPr b="1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ʼ</a:t>
            </a:r>
            <a:r>
              <a:rPr b="0" i="0" lang="en-US" sz="16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387" y="1752600"/>
            <a:ext cx="528637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4343400"/>
            <a:ext cx="527685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Forty-four  Library of Congress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catalogers participated 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the BIBFRAME Pilot, Phase 1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What happens to a completed record?    - 1 - </a:t>
            </a:r>
            <a:endParaRPr b="1" i="0" sz="28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896937"/>
            <a:ext cx="8839200" cy="493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What happens to a completed record?    - 2 - </a:t>
            </a:r>
            <a:endParaRPr b="1" i="0" sz="28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5962" y="1743075"/>
            <a:ext cx="51720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88900" y="274637"/>
            <a:ext cx="89662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0D0D0D"/>
                </a:solidFill>
                <a:latin typeface="Garamond"/>
                <a:ea typeface="Garamond"/>
                <a:cs typeface="Garamond"/>
                <a:sym typeface="Garamond"/>
              </a:rPr>
              <a:t>What happens to a completed record?    - 3 - </a:t>
            </a:r>
            <a:endParaRPr b="1" i="0" sz="2800" u="none">
              <a:solidFill>
                <a:srgbClr val="0D0D0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00" y="1139825"/>
            <a:ext cx="8966200" cy="4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מרץ 2018 22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Garamond"/>
              <a:buNone/>
            </a:pPr>
            <a:r>
              <a:rPr b="1" i="0" lang="en-US" sz="48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זה סינית בשבילי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(“This is Chinese to me”)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This is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Greek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to me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C’est de l’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hébreu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pour moi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這是我的中文</a:t>
            </a:r>
            <a:endParaRPr b="1" i="0" sz="1800" u="non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这是我的中文</a:t>
            </a:r>
            <a:endParaRPr b="1" i="0" sz="1800" u="non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これは私にとって中国語です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이것은 나를 위해 중국어입니다.</a:t>
            </a:r>
            <a:endParaRPr b="1" i="0" sz="1200" u="non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Thank you !	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Roger Kohn (rkoh@loc.gov)</a:t>
            </a:r>
            <a:endParaRPr b="1" i="0" sz="2800" u="non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5676900"/>
            <a:ext cx="21621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457200" y="274637"/>
            <a:ext cx="8229600" cy="64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Outline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7878D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DE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7878D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162675"/>
            <a:ext cx="24288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2590800" y="6148387"/>
            <a:ext cx="5781675" cy="5429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BibFrame 2.0</a:t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457200" y="838200"/>
            <a:ext cx="8534400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---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Phase 1 started in September 2015,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lasted 6 months for some catalogers, 			continues for others a few months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longer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May 31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</a:t>
            </a: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2016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		July 31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</a:t>
            </a: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2016</a:t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BIBFRAME Pilot Project, Phase 2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		June 2017 to present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a result from the Pilot Project Phase 1, the Library of Congress has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natively created BIBFRAME 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training experience of participants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…information on what it takes technically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experience in using the BIBFRAME Editor and how it can be improved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experience in using LC.id.gov/Authorities as the source of authoritative headings to assess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experience in using the BIBFRAME Editor (1)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Training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Module 1: Introduction to the semantic web and linked 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Module 2: Introduction to the BIBFRAME tools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Module 3: The BIBFRAME Editor and the LC Pilot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My experience in using the BIBFRAME Editor (2)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057400"/>
            <a:ext cx="5576887" cy="381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experience in using the BIBFRAME Editor (3)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057400"/>
            <a:ext cx="5576887" cy="381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2400" y="2438400"/>
            <a:ext cx="26193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0" y="142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  LC PILOT PROJECT PHASE 1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4287" y="1219200"/>
            <a:ext cx="897731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experience in using the BIBFRAME Editor (4)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257175"/>
            <a:ext cx="21621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1828800"/>
            <a:ext cx="484505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